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handoutMasterIdLst>
    <p:handoutMasterId r:id="rId14"/>
  </p:handoutMasterIdLst>
  <p:sldIdLst>
    <p:sldId id="295" r:id="rId2"/>
    <p:sldId id="338" r:id="rId3"/>
    <p:sldId id="422" r:id="rId4"/>
    <p:sldId id="424" r:id="rId5"/>
    <p:sldId id="438" r:id="rId6"/>
    <p:sldId id="440" r:id="rId7"/>
    <p:sldId id="442" r:id="rId8"/>
    <p:sldId id="444" r:id="rId9"/>
    <p:sldId id="446" r:id="rId10"/>
    <p:sldId id="441" r:id="rId11"/>
    <p:sldId id="44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65" autoAdjust="0"/>
    <p:restoredTop sz="86424" autoAdjust="0"/>
  </p:normalViewPr>
  <p:slideViewPr>
    <p:cSldViewPr>
      <p:cViewPr>
        <p:scale>
          <a:sx n="44" d="100"/>
          <a:sy n="44" d="100"/>
        </p:scale>
        <p:origin x="-9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3BB25-8F4F-44A5-95AA-9BC02F1E1A5C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D3D70-CEDF-4F20-B5AA-03033669CB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0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1F7BE-6D6E-481F-9769-45405E5A38E1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A444B-BA6D-4CE6-9E3F-874187CDB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7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A444B-BA6D-4CE6-9E3F-874187CDB7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7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A444B-BA6D-4CE6-9E3F-874187CDB7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6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A444B-BA6D-4CE6-9E3F-874187CDB7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36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A444B-BA6D-4CE6-9E3F-874187CDB7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7363C7-0F5A-4F32-8871-6C9BDBD4ADBE}" type="datetimeFigureOut">
              <a:rPr lang="en-US" smtClean="0"/>
              <a:pPr/>
              <a:t>16-Sep-21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4DFE50-D28B-4167-9B54-D89AE1D0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ormat%20for%20tender%20%20approval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Format%20letter%20for%20Confirm%20of%20Latest%20Version%20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20210830174626912_0009.pdf" TargetMode="External"/><Relationship Id="rId2" Type="http://schemas.openxmlformats.org/officeDocument/2006/relationships/hyperlink" Target="20210830174626912_0008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20210830174626912_0002.pdf" TargetMode="External"/><Relationship Id="rId2" Type="http://schemas.openxmlformats.org/officeDocument/2006/relationships/hyperlink" Target="Comments%20%20Confirmation%20form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20210830174626912_0007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alling%20Form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1.Addendum%20for%20GR%2015_Monaragala_17_09_2020%20(1)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96944" cy="266429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3366FF"/>
                </a:solidFill>
                <a:latin typeface="Tahoma"/>
                <a:ea typeface="+mn-ea"/>
                <a:cs typeface="Tahoma"/>
              </a:rPr>
              <a:t/>
            </a:r>
            <a:br>
              <a:rPr lang="en-US" sz="3200" b="1" dirty="0">
                <a:solidFill>
                  <a:srgbClr val="3366FF"/>
                </a:solidFill>
                <a:latin typeface="Tahoma"/>
                <a:ea typeface="+mn-ea"/>
                <a:cs typeface="Tahoma"/>
              </a:rPr>
            </a:br>
            <a:r>
              <a:rPr lang="en-US" sz="3200" b="1" dirty="0">
                <a:solidFill>
                  <a:srgbClr val="3366FF"/>
                </a:solidFill>
                <a:latin typeface="Tahoma"/>
                <a:ea typeface="+mn-ea"/>
                <a:cs typeface="Tahoma"/>
              </a:rPr>
              <a:t/>
            </a:r>
            <a:br>
              <a:rPr lang="en-US" sz="3200" b="1" dirty="0">
                <a:solidFill>
                  <a:srgbClr val="3366FF"/>
                </a:solidFill>
                <a:latin typeface="Tahoma"/>
                <a:ea typeface="+mn-ea"/>
                <a:cs typeface="Tahoma"/>
              </a:rPr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34752" cy="3509582"/>
          </a:xfrm>
        </p:spPr>
        <p:txBody>
          <a:bodyPr>
            <a:normAutofit fontScale="85000" lnSpcReduction="20000"/>
          </a:bodyPr>
          <a:lstStyle/>
          <a:p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to be followed to expedite the procurement process 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400" dirty="0">
              <a:solidFill>
                <a:schemeClr val="tx1"/>
              </a:solidFill>
            </a:endParaRPr>
          </a:p>
          <a:p>
            <a:r>
              <a:rPr lang="en-GB" sz="39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A.K.Manori</a:t>
            </a:r>
            <a:endParaRPr lang="en-GB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AGM(T&amp;C)</a:t>
            </a:r>
            <a:endParaRPr lang="en-US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50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DPC(&lt;200Mn including VAT) - Send a laying rate documents with STEC report which was prepared as per the format given by the Procurement Section to T&amp;C section. 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MPC-Send a copy of laying rate documents  to T&amp;C Section while sending to the Ministry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the amount in the report, Engineer’s Estimate and the document are same.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GB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348880"/>
            <a:ext cx="47932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22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55576" y="260648"/>
            <a:ext cx="7848600" cy="523209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</a:p>
          <a:p>
            <a:pPr algn="ctr"/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the excel sheet, which was shared by T&amp;C section through Google sheet to see the status of the documents which were sent by you to T&amp;C section. Pl. contact following persons to inquire about any disparity of the status of the document.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Western/Supply	                 -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Ms.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Subashinie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Ext:1152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Easter/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-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Ms.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Kumari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Ext:1152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Southern/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Sabaragamuwa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Ms.Kalani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Ext:1158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North/Central		     -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Ms.Chintha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Ext:1158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sending document Write the purpose clearly on covering letter without writing “for necessary action please”.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clearly when modify the document name or number at calling stage and get the necessary approval.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4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571480"/>
            <a:ext cx="8043890" cy="5554683"/>
          </a:xfrm>
        </p:spPr>
        <p:txBody>
          <a:bodyPr>
            <a:normAutofit fontScale="32500" lnSpcReduction="20000"/>
          </a:bodyPr>
          <a:lstStyle/>
          <a:p>
            <a:pPr marL="109728" indent="0">
              <a:buNone/>
            </a:pPr>
            <a:r>
              <a:rPr lang="en-GB" sz="12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Approval Stage</a:t>
            </a:r>
          </a:p>
          <a:p>
            <a:endParaRPr lang="en-US" sz="1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the document approval sheet </a:t>
            </a:r>
            <a:r>
              <a:rPr lang="en-GB" sz="1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(Annex 1)</a:t>
            </a:r>
            <a:endParaRPr lang="en-US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Confirmation of the AGM that latest version of the respective standard bidding document has been used and most updated prequalification list shall be attached to the document.</a:t>
            </a:r>
            <a:r>
              <a:rPr lang="en-GB" sz="1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(Annex 2)</a:t>
            </a:r>
            <a:endParaRPr lang="en-US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endParaRPr lang="en-US" sz="2800" b="1" dirty="0">
              <a:solidFill>
                <a:srgbClr val="0070C0"/>
              </a:solidFill>
              <a:latin typeface="Tahoma"/>
              <a:cs typeface="Tahoma"/>
            </a:endParaRP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rgbClr val="0070C0"/>
              </a:solidFill>
              <a:latin typeface="Tahoma"/>
              <a:cs typeface="Tahom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2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54753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600" b="1" u="sng" dirty="0">
              <a:latin typeface="Tahoma"/>
              <a:cs typeface="Tahoma"/>
            </a:endParaRPr>
          </a:p>
          <a:p>
            <a:pPr lvl="0"/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 validity and bid security validity dates. (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Annex 3a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3b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into IT solution while sending hard copies to T&amp;C section.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to send bound documents to T&amp;C section with following numbers.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DPC      – 4 hard copies (3 for TEC members)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MPC     – 7 hard copies and 1 soft copy  (5 for TEC members)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SCAPC – 9 hard copies and 1 soft copy  (7 for TEC members)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300" b="1" dirty="0">
              <a:solidFill>
                <a:srgbClr val="FF0000"/>
              </a:solidFill>
              <a:latin typeface="Tahoma"/>
              <a:cs typeface="Tahoma"/>
            </a:endParaRPr>
          </a:p>
          <a:p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0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</a:pP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original document evaluation report with all signatures ,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DPC                     – T&amp;C section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MPC &amp; SCAPC –  Ministry with a copy to T&amp;C Section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the comments within the specified period in the TEC Appointment letter.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the recommendation for TEC comments by DGM or AGM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(Annex 4)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,make sure to 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bid notice publishing dates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Sending date of corrected document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Closing date as per the NPA guideline 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(Annex 5)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759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Bid Calling Stage</a:t>
            </a: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lang="en-GB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Fixing a date for publishing the bid notice </a:t>
            </a:r>
          </a:p>
          <a:p>
            <a:pPr lvl="1"/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Make sure that you must send the comment incorporated document to T&amp;C section on Thursday of previous week.</a:t>
            </a:r>
          </a:p>
          <a:p>
            <a:pPr lvl="1"/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Approved engineer’s estimate with all signatures should be sent to T&amp;C section before publishing the bid notice. Engineer’s estimate which exceeds the LKR100 million should be approved by the secretary, Ministry of Water Supply.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(Annex 6)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lvl="0"/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the calling documents to T&amp;C section for issuing on time. Attach the calling approval sheet 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(Annex 7)</a:t>
            </a:r>
            <a:endParaRPr lang="en-GB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a date &amp; time for pre-bid meeting , mobile no and designation of the contact person to inquire about the meeting in to the document. </a:t>
            </a:r>
          </a:p>
          <a:p>
            <a:pPr lvl="0"/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to send the pre-bid meeting minutes within three days from the meeting.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 approval is required for clarifications before issuing to bidders.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lvl="0"/>
            <a:r>
              <a:rPr lang="en-GB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preparing clarification, make sure to prepare addendum for any changes in the document as attached sheet </a:t>
            </a:r>
            <a:r>
              <a:rPr lang="en-GB" sz="31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(Annex 8)</a:t>
            </a: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holder and TEC should approve the time extension before forwarding PC to get approval.</a:t>
            </a: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an arrangement to collect the bid documents of closing bids on time.</a:t>
            </a: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GB" sz="53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Bid Evaluation Stage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GB" sz="4000" dirty="0"/>
              <a:t/>
            </a:r>
            <a:br>
              <a:rPr lang="en-GB" sz="4000" dirty="0"/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 is not entitled to call clarification from bidders. </a:t>
            </a:r>
          </a:p>
          <a:p>
            <a:pPr>
              <a:lnSpc>
                <a:spcPct val="90000"/>
              </a:lnSpc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send evaluation report with subjected to get some details from the bidder before  awarding.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the bid evaluation report on time.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TECs responsibility to remind T&amp;C section for renewal the bid validity and bid security validity before expiration.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formats which were given by P&amp;P section for evaluation. </a:t>
            </a:r>
          </a:p>
          <a:p>
            <a:pPr>
              <a:lnSpc>
                <a:spcPct val="90000"/>
              </a:lnSpc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the bidding documents to T&amp;C section immediately to prepare awarding letter when PC approved for awarding.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4387</TotalTime>
  <Words>605</Words>
  <Application>Microsoft Office PowerPoint</Application>
  <PresentationFormat>On-screen Show (4:3)</PresentationFormat>
  <Paragraphs>69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  </vt:lpstr>
      <vt:lpstr>PowerPoint Presentation</vt:lpstr>
      <vt:lpstr>     </vt:lpstr>
      <vt:lpstr>PowerPoint Presentation</vt:lpstr>
      <vt:lpstr>PowerPoint Presentation</vt:lpstr>
      <vt:lpstr> Bid Calling Stage  </vt:lpstr>
      <vt:lpstr>   </vt:lpstr>
      <vt:lpstr>     </vt:lpstr>
      <vt:lpstr>     Bid Evaluation Stage     </vt:lpstr>
      <vt:lpstr>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Bank Assisted Water Supply and Sanitation Improvement Project</dc:title>
  <dc:creator>DGM(NW)</dc:creator>
  <cp:lastModifiedBy>admin</cp:lastModifiedBy>
  <cp:revision>310</cp:revision>
  <dcterms:created xsi:type="dcterms:W3CDTF">2015-03-06T05:32:49Z</dcterms:created>
  <dcterms:modified xsi:type="dcterms:W3CDTF">2021-09-16T08:26:47Z</dcterms:modified>
</cp:coreProperties>
</file>