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99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9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95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10E0E2-6CC6-4254-9905-5BC8734CA2F4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02789E-864A-4E39-B511-9C40C093FA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Bid%20Evaluation%20report%20SBD2%20-%20Uploaded%20on%2004.05.2021%20(5).doc" TargetMode="External"/><Relationship Id="rId2" Type="http://schemas.openxmlformats.org/officeDocument/2006/relationships/hyperlink" Target="Sample%20document%20evaluation%20report%20%20%20uploaded%20on%2006.07.2021%20(3).doc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183" y="260214"/>
            <a:ext cx="9144000" cy="145102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Document and Bid Evaluation Reports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183" y="2060620"/>
            <a:ext cx="9144000" cy="413117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Format for Document Evaluation </a:t>
            </a:r>
            <a:r>
              <a:rPr lang="en-US" sz="1200" dirty="0" smtClean="0">
                <a:hlinkClick r:id="rId2" action="ppaction://hlinkfile"/>
              </a:rPr>
              <a:t>Sample document evaluation report   uploaded on 06.07.2021 (3).docx</a:t>
            </a:r>
            <a:endParaRPr lang="en-US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Format for Bid Evaluation </a:t>
            </a:r>
            <a:r>
              <a:rPr lang="en-US" sz="1200" dirty="0" smtClean="0">
                <a:hlinkClick r:id="rId3" action="ppaction://hlinkfile"/>
              </a:rPr>
              <a:t>Bid Evaluation report SBD2 - Uploaded on 04.05.2021 (5).doc</a:t>
            </a:r>
            <a:endParaRPr lang="en-US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algn="l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632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2220"/>
            <a:ext cx="10058400" cy="1450757"/>
          </a:xfrm>
        </p:spPr>
        <p:txBody>
          <a:bodyPr/>
          <a:lstStyle/>
          <a:p>
            <a:r>
              <a:rPr lang="en-US" b="1" dirty="0" smtClean="0"/>
              <a:t>Document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3896602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Compliance with the relevant Standard Bidding Document</a:t>
            </a:r>
          </a:p>
          <a:p>
            <a:pPr lvl="1"/>
            <a:r>
              <a:rPr lang="en-US" sz="2800" dirty="0" smtClean="0"/>
              <a:t>Version </a:t>
            </a:r>
          </a:p>
          <a:p>
            <a:pPr lvl="1"/>
            <a:r>
              <a:rPr lang="en-US" sz="2800" dirty="0" smtClean="0"/>
              <a:t>Date of Revision</a:t>
            </a:r>
          </a:p>
          <a:p>
            <a:r>
              <a:rPr lang="en-US" sz="2800" dirty="0" smtClean="0"/>
              <a:t>Invitation for Bids (IFB)</a:t>
            </a:r>
          </a:p>
          <a:p>
            <a:pPr lvl="1"/>
            <a:r>
              <a:rPr lang="en-US" sz="2800" dirty="0" smtClean="0"/>
              <a:t>Prospective Bidders</a:t>
            </a:r>
          </a:p>
          <a:p>
            <a:pPr lvl="1"/>
            <a:r>
              <a:rPr lang="en-US" sz="2800" dirty="0" smtClean="0"/>
              <a:t>Non- Refundable Tender Fee</a:t>
            </a:r>
          </a:p>
          <a:p>
            <a:pPr lvl="1"/>
            <a:r>
              <a:rPr lang="en-US" sz="2800" dirty="0" smtClean="0"/>
              <a:t>Bid Validity</a:t>
            </a:r>
          </a:p>
          <a:p>
            <a:pPr lvl="1"/>
            <a:r>
              <a:rPr lang="en-US" sz="2800" dirty="0" smtClean="0"/>
              <a:t>Bid Security</a:t>
            </a:r>
          </a:p>
          <a:p>
            <a:pPr lvl="1"/>
            <a:r>
              <a:rPr lang="en-US" sz="2800" dirty="0" smtClean="0"/>
              <a:t>Validity of Bid Security</a:t>
            </a:r>
          </a:p>
          <a:p>
            <a:pPr lvl="1"/>
            <a:r>
              <a:rPr lang="en-US" sz="2800" dirty="0" smtClean="0"/>
              <a:t>Contract Period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2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Document </a:t>
            </a:r>
            <a:r>
              <a:rPr lang="en-US" b="1" dirty="0" smtClean="0"/>
              <a:t>Evaluation 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Bidding Data</a:t>
            </a:r>
          </a:p>
          <a:p>
            <a:pPr lvl="1"/>
            <a:r>
              <a:rPr lang="en-US" sz="2800" dirty="0" smtClean="0"/>
              <a:t>Compatibility with Details appearing in IFB</a:t>
            </a:r>
          </a:p>
          <a:p>
            <a:pPr lvl="1"/>
            <a:r>
              <a:rPr lang="en-US" sz="2800" dirty="0" smtClean="0"/>
              <a:t>Scope of Work</a:t>
            </a:r>
          </a:p>
          <a:p>
            <a:pPr lvl="1"/>
            <a:r>
              <a:rPr lang="en-US" sz="2800" dirty="0" smtClean="0"/>
              <a:t>Other </a:t>
            </a:r>
            <a:r>
              <a:rPr lang="en-US" sz="2800" dirty="0"/>
              <a:t>Q</a:t>
            </a:r>
            <a:r>
              <a:rPr lang="en-US" sz="2800" dirty="0" smtClean="0"/>
              <a:t>ualification Criteria (Annual Volume of Construction Work, Liquid Assets/ Credit Facilities </a:t>
            </a:r>
            <a:r>
              <a:rPr lang="en-US" sz="2800" dirty="0" err="1" smtClean="0"/>
              <a:t>etc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Source of Funds</a:t>
            </a:r>
          </a:p>
          <a:p>
            <a:r>
              <a:rPr lang="en-US" sz="2800" dirty="0" smtClean="0"/>
              <a:t>Form of Bid</a:t>
            </a:r>
          </a:p>
        </p:txBody>
      </p:sp>
    </p:spTree>
    <p:extLst>
      <p:ext uri="{BB962C8B-B14F-4D97-AF65-F5344CB8AC3E}">
        <p14:creationId xmlns:p14="http://schemas.microsoft.com/office/powerpoint/2010/main" val="7174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Document Evaluation (</a:t>
            </a:r>
            <a:r>
              <a:rPr lang="en-US" b="1" dirty="0" err="1"/>
              <a:t>Contd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Contract Data</a:t>
            </a:r>
          </a:p>
          <a:p>
            <a:pPr lvl="1"/>
            <a:r>
              <a:rPr lang="en-US" sz="2800" dirty="0"/>
              <a:t>Contract Period</a:t>
            </a:r>
          </a:p>
          <a:p>
            <a:pPr lvl="1"/>
            <a:r>
              <a:rPr lang="en-US" sz="2800" dirty="0"/>
              <a:t>Liquidated </a:t>
            </a:r>
            <a:r>
              <a:rPr lang="en-US" sz="2800" dirty="0" smtClean="0"/>
              <a:t>Damages</a:t>
            </a:r>
          </a:p>
          <a:p>
            <a:pPr lvl="1"/>
            <a:r>
              <a:rPr lang="en-US" sz="2800" dirty="0" smtClean="0"/>
              <a:t>Input Percentages</a:t>
            </a:r>
          </a:p>
          <a:p>
            <a:pPr lvl="1"/>
            <a:r>
              <a:rPr lang="en-US" sz="2800" dirty="0" smtClean="0"/>
              <a:t>Payment Clauses</a:t>
            </a:r>
          </a:p>
          <a:p>
            <a:r>
              <a:rPr lang="en-US" sz="2800" dirty="0" smtClean="0"/>
              <a:t>Specifications</a:t>
            </a:r>
          </a:p>
          <a:p>
            <a:r>
              <a:rPr lang="en-US" sz="2800" dirty="0" smtClean="0"/>
              <a:t>Schedule of Particulars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Document Evaluation (</a:t>
            </a:r>
            <a:r>
              <a:rPr lang="en-US" b="1" dirty="0" err="1"/>
              <a:t>Contd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Day </a:t>
            </a:r>
            <a:r>
              <a:rPr lang="en-US" sz="2800" dirty="0"/>
              <a:t>work Schedules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Drawings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Standard Forms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Appendices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Preamble to BOQ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BOQ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Bid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Details of the Tender and Procurement Process</a:t>
            </a:r>
          </a:p>
          <a:p>
            <a:pPr lvl="1"/>
            <a:r>
              <a:rPr lang="en-US" sz="2800" dirty="0" smtClean="0"/>
              <a:t>Details of Tender</a:t>
            </a:r>
          </a:p>
          <a:p>
            <a:pPr lvl="1"/>
            <a:r>
              <a:rPr lang="en-US" sz="2800" dirty="0" smtClean="0"/>
              <a:t>Invitation of Bids</a:t>
            </a:r>
          </a:p>
          <a:p>
            <a:pPr lvl="1"/>
            <a:r>
              <a:rPr lang="en-US" sz="2800" dirty="0" smtClean="0"/>
              <a:t>Opening of Bids</a:t>
            </a:r>
          </a:p>
          <a:p>
            <a:pPr lvl="1"/>
            <a:r>
              <a:rPr lang="en-US" sz="2800" dirty="0" smtClean="0"/>
              <a:t>Clarification of Bids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92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Bid </a:t>
            </a:r>
            <a:r>
              <a:rPr lang="en-US" b="1" dirty="0" smtClean="0"/>
              <a:t>Evaluation 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Examination of Bids and Determination of Responsiveness</a:t>
            </a:r>
          </a:p>
          <a:p>
            <a:pPr lvl="1"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Meets the Eligibility Criteria</a:t>
            </a:r>
          </a:p>
          <a:p>
            <a:pPr lvl="1"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Properly Signed</a:t>
            </a:r>
          </a:p>
          <a:p>
            <a:pPr lvl="1"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Required Securities</a:t>
            </a:r>
          </a:p>
          <a:p>
            <a:pPr lvl="1"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Substantial Responsiveness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217" y="-144471"/>
            <a:ext cx="10058400" cy="1450757"/>
          </a:xfrm>
        </p:spPr>
        <p:txBody>
          <a:bodyPr/>
          <a:lstStyle/>
          <a:p>
            <a:r>
              <a:rPr lang="en-US" b="1" dirty="0"/>
              <a:t>Bid </a:t>
            </a:r>
            <a:r>
              <a:rPr lang="en-US" b="1" dirty="0" smtClean="0"/>
              <a:t>Evaluation 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1724297"/>
            <a:ext cx="10058400" cy="4066419"/>
          </a:xfrm>
        </p:spPr>
        <p:txBody>
          <a:bodyPr>
            <a:noAutofit/>
          </a:bodyPr>
          <a:lstStyle/>
          <a:p>
            <a:r>
              <a:rPr lang="en-US" sz="2800" dirty="0"/>
              <a:t>Examination of Bids and Determination of </a:t>
            </a:r>
            <a:r>
              <a:rPr lang="en-US" sz="2800" dirty="0" smtClean="0"/>
              <a:t>Responsiveness (</a:t>
            </a:r>
            <a:r>
              <a:rPr lang="en-US" sz="2800" dirty="0" err="1" smtClean="0"/>
              <a:t>Contd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Tabulation of Submission of Documentary Evidence</a:t>
            </a:r>
          </a:p>
          <a:p>
            <a:pPr lvl="1"/>
            <a:r>
              <a:rPr lang="en-US" sz="2800" dirty="0" smtClean="0"/>
              <a:t>Tabulation of Eligibility and Initial Responsiveness</a:t>
            </a:r>
          </a:p>
          <a:p>
            <a:pPr lvl="1"/>
            <a:r>
              <a:rPr lang="en-US" sz="2800" dirty="0" smtClean="0"/>
              <a:t>Tabulation of Substantial responsiveness</a:t>
            </a:r>
          </a:p>
          <a:p>
            <a:pPr lvl="1"/>
            <a:r>
              <a:rPr lang="en-US" sz="2800" dirty="0" smtClean="0"/>
              <a:t>Detailed Evaluation</a:t>
            </a:r>
          </a:p>
        </p:txBody>
      </p:sp>
    </p:spTree>
    <p:extLst>
      <p:ext uri="{BB962C8B-B14F-4D97-AF65-F5344CB8AC3E}">
        <p14:creationId xmlns:p14="http://schemas.microsoft.com/office/powerpoint/2010/main" val="2415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Bid Evaluation (</a:t>
            </a:r>
            <a:r>
              <a:rPr lang="en-US" b="1" dirty="0" err="1"/>
              <a:t>Contd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Financial Evaluation</a:t>
            </a:r>
          </a:p>
          <a:p>
            <a:pPr lvl="1"/>
            <a:r>
              <a:rPr lang="en-US" sz="2800" dirty="0"/>
              <a:t>Financial Analysis including arithmetic errors</a:t>
            </a:r>
          </a:p>
          <a:p>
            <a:pPr lvl="1"/>
            <a:r>
              <a:rPr lang="en-US" sz="2800" dirty="0"/>
              <a:t>Detailed Financial Analysis</a:t>
            </a:r>
          </a:p>
          <a:p>
            <a:pPr lvl="1"/>
            <a:r>
              <a:rPr lang="en-US" sz="2800" dirty="0"/>
              <a:t>Discussion/ Observations</a:t>
            </a:r>
          </a:p>
          <a:p>
            <a:r>
              <a:rPr lang="en-US" sz="2800" dirty="0"/>
              <a:t>Conclusion and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248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Document and Bid Evaluation Reports</vt:lpstr>
      <vt:lpstr>Document Evaluation</vt:lpstr>
      <vt:lpstr>Document Evaluation (Contd)</vt:lpstr>
      <vt:lpstr>Document Evaluation (Contd)</vt:lpstr>
      <vt:lpstr>Document Evaluation (Contd)</vt:lpstr>
      <vt:lpstr>Bid Evaluation</vt:lpstr>
      <vt:lpstr>Bid Evaluation (Contd)</vt:lpstr>
      <vt:lpstr>Bid Evaluation (Contd)</vt:lpstr>
      <vt:lpstr>Bid Evaluation (Contd)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and Bid Evaluation Reports</dc:title>
  <dc:creator>Acer</dc:creator>
  <cp:lastModifiedBy>admin</cp:lastModifiedBy>
  <cp:revision>20</cp:revision>
  <dcterms:created xsi:type="dcterms:W3CDTF">2021-08-31T07:44:42Z</dcterms:created>
  <dcterms:modified xsi:type="dcterms:W3CDTF">2021-09-16T09:15:16Z</dcterms:modified>
</cp:coreProperties>
</file>